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99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157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2980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7114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43053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404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92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547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362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529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340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590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001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84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16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258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07CE5-C4D1-4514-9138-7D7390CED595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A2C586D-D5DB-41D7-BA1D-14B23560A1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035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1A59EFF-891F-4C9F-BF18-C96D1CD26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8453" y="347896"/>
            <a:ext cx="4572000" cy="2286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B90E39-CDA0-44D2-9F14-2E3B53B82D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3426" y="1961324"/>
            <a:ext cx="10628244" cy="2262781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cs typeface="Aharoni" panose="02010803020104030203" pitchFamily="2" charset="-79"/>
              </a:rPr>
              <a:t>Из опыта работы создания заданий по формированию ЕНГ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17DE116-5A7F-41F4-B14E-9C35DC8BDA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32174" y="4622111"/>
            <a:ext cx="6268279" cy="1049475"/>
          </a:xfrm>
        </p:spPr>
        <p:txBody>
          <a:bodyPr>
            <a:normAutofit fontScale="92500"/>
          </a:bodyPr>
          <a:lstStyle/>
          <a:p>
            <a:pPr algn="r"/>
            <a:r>
              <a:rPr lang="ru-RU" sz="2400" b="1" i="1" dirty="0"/>
              <a:t>Учитель химии МБОУ СОШ №1 г. Оханска </a:t>
            </a:r>
          </a:p>
          <a:p>
            <a:pPr algn="r"/>
            <a:r>
              <a:rPr lang="ru-RU" sz="2400" b="1" i="1" dirty="0"/>
              <a:t>Каменева Татьяна Ивановна</a:t>
            </a:r>
          </a:p>
        </p:txBody>
      </p:sp>
    </p:spTree>
    <p:extLst>
      <p:ext uri="{BB962C8B-B14F-4D97-AF65-F5344CB8AC3E}">
        <p14:creationId xmlns:p14="http://schemas.microsoft.com/office/powerpoint/2010/main" val="483518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75606A1F-637E-44B0-B40D-525BA1F973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467" t="6772" r="14556" b="7952"/>
          <a:stretch/>
        </p:blipFill>
        <p:spPr>
          <a:xfrm>
            <a:off x="2691423" y="181483"/>
            <a:ext cx="9209029" cy="6495033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B440508-CAC7-4DE9-9704-A16215EF83FC}"/>
              </a:ext>
            </a:extLst>
          </p:cNvPr>
          <p:cNvSpPr txBox="1"/>
          <p:nvPr/>
        </p:nvSpPr>
        <p:spPr>
          <a:xfrm>
            <a:off x="291548" y="181483"/>
            <a:ext cx="2584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 вариант/длинный</a:t>
            </a:r>
          </a:p>
        </p:txBody>
      </p:sp>
    </p:spTree>
    <p:extLst>
      <p:ext uri="{BB962C8B-B14F-4D97-AF65-F5344CB8AC3E}">
        <p14:creationId xmlns:p14="http://schemas.microsoft.com/office/powerpoint/2010/main" val="1095016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FBA088C-12A1-428A-9C90-6D733EC01E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39" t="12929" r="25000" b="6646"/>
          <a:stretch/>
        </p:blipFill>
        <p:spPr>
          <a:xfrm>
            <a:off x="4638259" y="103451"/>
            <a:ext cx="7209183" cy="67545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FF6D4AC-D2E1-4889-9159-84153EE3C817}"/>
              </a:ext>
            </a:extLst>
          </p:cNvPr>
          <p:cNvSpPr txBox="1"/>
          <p:nvPr/>
        </p:nvSpPr>
        <p:spPr>
          <a:xfrm>
            <a:off x="344558" y="103451"/>
            <a:ext cx="3763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2 вариант/</a:t>
            </a:r>
          </a:p>
          <a:p>
            <a:r>
              <a:rPr lang="ru-RU" dirty="0"/>
              <a:t>Спасибо Марии Николаевне!</a:t>
            </a:r>
          </a:p>
        </p:txBody>
      </p:sp>
    </p:spTree>
    <p:extLst>
      <p:ext uri="{BB962C8B-B14F-4D97-AF65-F5344CB8AC3E}">
        <p14:creationId xmlns:p14="http://schemas.microsoft.com/office/powerpoint/2010/main" val="132866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DAC334-081A-40A0-B3F7-875013423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2815" y="377134"/>
            <a:ext cx="7327307" cy="628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0524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623655-B04B-48ED-988C-4B21DE986643}"/>
              </a:ext>
            </a:extLst>
          </p:cNvPr>
          <p:cNvSpPr txBox="1"/>
          <p:nvPr/>
        </p:nvSpPr>
        <p:spPr>
          <a:xfrm>
            <a:off x="1828800" y="0"/>
            <a:ext cx="10204173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/>
              <a:t>Данное задание апробировано в 8 классе,</a:t>
            </a:r>
            <a:r>
              <a:rPr lang="ru-RU" sz="2000" dirty="0"/>
              <a:t> участвовали 20 уч-ся. </a:t>
            </a:r>
          </a:p>
          <a:p>
            <a:endParaRPr lang="ru-RU" sz="2000" dirty="0"/>
          </a:p>
          <a:p>
            <a:r>
              <a:rPr lang="ru-RU" sz="2000" b="1" dirty="0"/>
              <a:t>85 % сформулировали гипотезу. Три человека, 15%, сдали пустой лист. </a:t>
            </a:r>
          </a:p>
          <a:p>
            <a:pPr algn="ctr"/>
            <a:endParaRPr lang="ru-RU" sz="2400" dirty="0"/>
          </a:p>
          <a:p>
            <a:pPr algn="ctr"/>
            <a:r>
              <a:rPr lang="ru-RU" sz="2400" u="sng" dirty="0"/>
              <a:t>Анализ формулировок гипотез</a:t>
            </a:r>
            <a:r>
              <a:rPr lang="ru-RU" sz="2400" dirty="0"/>
              <a:t>.</a:t>
            </a:r>
          </a:p>
          <a:p>
            <a:r>
              <a:rPr lang="ru-RU" sz="2400" dirty="0"/>
              <a:t>У 15 учащихся соблюдено требование формулировки «Если…, то…». Из них - </a:t>
            </a:r>
          </a:p>
          <a:p>
            <a:r>
              <a:rPr lang="ru-RU" sz="2400" b="1" dirty="0"/>
              <a:t>10</a:t>
            </a:r>
            <a:r>
              <a:rPr lang="ru-RU" sz="2400" dirty="0"/>
              <a:t> человек сформулировали по такому типу: «Если цветы поместить над парами аммиака, то цвет цветков изменится»;</a:t>
            </a:r>
          </a:p>
          <a:p>
            <a:r>
              <a:rPr lang="ru-RU" sz="2400" b="1" dirty="0"/>
              <a:t>4 человека </a:t>
            </a:r>
            <a:r>
              <a:rPr lang="ru-RU" sz="2400" dirty="0"/>
              <a:t>применили в формулировке информацию о пигментах, </a:t>
            </a:r>
            <a:r>
              <a:rPr lang="ru-RU" sz="2400" u="sng" dirty="0"/>
              <a:t>только </a:t>
            </a:r>
            <a:r>
              <a:rPr lang="ru-RU" sz="2400" b="1" u="sng" dirty="0"/>
              <a:t>один</a:t>
            </a:r>
            <a:r>
              <a:rPr lang="ru-RU" sz="2400" u="sng" dirty="0"/>
              <a:t> </a:t>
            </a:r>
            <a:r>
              <a:rPr lang="ru-RU" sz="2400" dirty="0"/>
              <a:t>ученик связал с понятием щелочной среды.</a:t>
            </a:r>
          </a:p>
          <a:p>
            <a:r>
              <a:rPr lang="ru-RU" sz="2400" b="1" dirty="0"/>
              <a:t>1</a:t>
            </a:r>
            <a:r>
              <a:rPr lang="ru-RU" sz="2400" dirty="0"/>
              <a:t> человек дал допустимый вариант – в форме вопроса «Правда ли, что пары аммиака воздействуют на окружающую среду?».</a:t>
            </a:r>
          </a:p>
          <a:p>
            <a:r>
              <a:rPr lang="ru-RU" sz="2400" b="1" dirty="0"/>
              <a:t>1</a:t>
            </a:r>
            <a:r>
              <a:rPr lang="ru-RU" sz="2400" dirty="0"/>
              <a:t> вариант – «Цвет гвоздик изменится из-за резкого изменения среды обитания» - отличается от всех, обозначена исследуемая проблема.</a:t>
            </a:r>
          </a:p>
        </p:txBody>
      </p:sp>
    </p:spTree>
    <p:extLst>
      <p:ext uri="{BB962C8B-B14F-4D97-AF65-F5344CB8AC3E}">
        <p14:creationId xmlns:p14="http://schemas.microsoft.com/office/powerpoint/2010/main" val="2505151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623655-B04B-48ED-988C-4B21DE986643}"/>
              </a:ext>
            </a:extLst>
          </p:cNvPr>
          <p:cNvSpPr txBox="1"/>
          <p:nvPr/>
        </p:nvSpPr>
        <p:spPr>
          <a:xfrm>
            <a:off x="2146852" y="238540"/>
            <a:ext cx="995238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Вывод </a:t>
            </a:r>
          </a:p>
          <a:p>
            <a:r>
              <a:rPr lang="ru-RU" sz="3600" dirty="0"/>
              <a:t>1.	  25% (</a:t>
            </a:r>
            <a:r>
              <a:rPr lang="ru-RU" sz="3600" b="1" dirty="0"/>
              <a:t>1/4</a:t>
            </a:r>
            <a:r>
              <a:rPr lang="ru-RU" sz="3600" dirty="0"/>
              <a:t>часть учащихся)использовали в формулировке гипотезы информацию, обозначенную текстом задания.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DE816B-CA9D-47B8-ACB2-70B158A5444B}"/>
              </a:ext>
            </a:extLst>
          </p:cNvPr>
          <p:cNvSpPr txBox="1"/>
          <p:nvPr/>
        </p:nvSpPr>
        <p:spPr>
          <a:xfrm>
            <a:off x="3959088" y="2546864"/>
            <a:ext cx="82329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i="1" dirty="0"/>
              <a:t>Проявившаяся проблема: «Читаем через строчку»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0C98DBB-3871-48AF-A6E6-71FE3D95A9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88" t="14862" r="33152" b="24045"/>
          <a:stretch/>
        </p:blipFill>
        <p:spPr>
          <a:xfrm rot="343940">
            <a:off x="4565163" y="3322435"/>
            <a:ext cx="4363744" cy="300015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FCBDEF-6149-4116-8502-B2D728CDD8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93" t="7141" r="5710"/>
          <a:stretch/>
        </p:blipFill>
        <p:spPr>
          <a:xfrm>
            <a:off x="8601532" y="4825241"/>
            <a:ext cx="3365181" cy="19748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0037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623655-B04B-48ED-988C-4B21DE986643}"/>
              </a:ext>
            </a:extLst>
          </p:cNvPr>
          <p:cNvSpPr txBox="1"/>
          <p:nvPr/>
        </p:nvSpPr>
        <p:spPr>
          <a:xfrm>
            <a:off x="3207026" y="0"/>
            <a:ext cx="8984974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Вывод </a:t>
            </a:r>
          </a:p>
          <a:p>
            <a:pPr marL="514350" indent="-514350">
              <a:buAutoNum type="arabicPeriod" startAt="2"/>
            </a:pPr>
            <a:r>
              <a:rPr lang="ru-RU" sz="3200" dirty="0"/>
              <a:t>75% показали умение соблюдать заданное правило составления гипотезы. Но никто не проявил знание, что у объяснительной гипотезы есть продолжение «если…, то…, так как…», не смотря на то что в 7 классе у ребят была практика по правилам формулировки гипотез.</a:t>
            </a:r>
          </a:p>
          <a:p>
            <a:endParaRPr lang="ru-RU" sz="3200" dirty="0"/>
          </a:p>
          <a:p>
            <a:endParaRPr lang="ru-RU" sz="3200" dirty="0"/>
          </a:p>
          <a:p>
            <a:endParaRPr lang="ru-RU" sz="3200" dirty="0"/>
          </a:p>
          <a:p>
            <a:r>
              <a:rPr lang="ru-RU" sz="3200" dirty="0"/>
              <a:t>3.	Задание требует доработки.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50CD8AE-D116-4169-839C-C94E6CA1AB1A}"/>
              </a:ext>
            </a:extLst>
          </p:cNvPr>
          <p:cNvSpPr txBox="1"/>
          <p:nvPr/>
        </p:nvSpPr>
        <p:spPr>
          <a:xfrm>
            <a:off x="3657600" y="4625009"/>
            <a:ext cx="7805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/>
              <a:t>Лабораторные практики в 7-х классах  не дали ожидаемого результата, необходимо провести анализ их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612213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BFD5CE2-B0A2-4A5A-AAF2-FA80C647A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7582" y="0"/>
            <a:ext cx="6949383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92D964-D19B-4E89-B3F8-E8C4FA1C0582}"/>
              </a:ext>
            </a:extLst>
          </p:cNvPr>
          <p:cNvSpPr txBox="1"/>
          <p:nvPr/>
        </p:nvSpPr>
        <p:spPr>
          <a:xfrm>
            <a:off x="9157252" y="1908313"/>
            <a:ext cx="283596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Calibri" panose="020F0502020204030204" pitchFamily="34" charset="0"/>
              </a:rPr>
              <a:t>Должен ли быть комментарий учителя по тексту: среда влияет на прохождение </a:t>
            </a:r>
            <a:r>
              <a:rPr lang="ru-RU" sz="2800" i="1" dirty="0">
                <a:latin typeface="Calibri" panose="020F0502020204030204" pitchFamily="34" charset="0"/>
              </a:rPr>
              <a:t>некоторых</a:t>
            </a:r>
            <a:r>
              <a:rPr lang="ru-RU" sz="2400" i="1" dirty="0">
                <a:latin typeface="Calibri" panose="020F0502020204030204" pitchFamily="34" charset="0"/>
              </a:rPr>
              <a:t> химических реакций?</a:t>
            </a:r>
          </a:p>
        </p:txBody>
      </p:sp>
      <p:sp>
        <p:nvSpPr>
          <p:cNvPr id="4" name="Стрелка: круговая 3">
            <a:extLst>
              <a:ext uri="{FF2B5EF4-FFF2-40B4-BE49-F238E27FC236}">
                <a16:creationId xmlns:a16="http://schemas.microsoft.com/office/drawing/2014/main" id="{1199A6D8-57B1-497F-9002-9C96FE4384E0}"/>
              </a:ext>
            </a:extLst>
          </p:cNvPr>
          <p:cNvSpPr/>
          <p:nvPr/>
        </p:nvSpPr>
        <p:spPr>
          <a:xfrm>
            <a:off x="9892748" y="940905"/>
            <a:ext cx="1470991" cy="1537252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C98868-B419-488A-A48D-4BB801D25A32}"/>
              </a:ext>
            </a:extLst>
          </p:cNvPr>
          <p:cNvSpPr txBox="1"/>
          <p:nvPr/>
        </p:nvSpPr>
        <p:spPr>
          <a:xfrm>
            <a:off x="9753600" y="294574"/>
            <a:ext cx="2239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Интересно ваше мнение!</a:t>
            </a:r>
          </a:p>
        </p:txBody>
      </p:sp>
    </p:spTree>
    <p:extLst>
      <p:ext uri="{BB962C8B-B14F-4D97-AF65-F5344CB8AC3E}">
        <p14:creationId xmlns:p14="http://schemas.microsoft.com/office/powerpoint/2010/main" val="1957112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E9572D-415F-4775-8B92-144C3E77D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1430" y="795129"/>
            <a:ext cx="7331196" cy="54941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021262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101</TotalTime>
  <Words>274</Words>
  <Application>Microsoft Office PowerPoint</Application>
  <PresentationFormat>Широкоэкранный</PresentationFormat>
  <Paragraphs>28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Wingdings 3</vt:lpstr>
      <vt:lpstr>Легкий дым</vt:lpstr>
      <vt:lpstr>Из опыта работы создания заданий по формированию ЕНГ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DEXP-</dc:creator>
  <cp:lastModifiedBy>DEXP-</cp:lastModifiedBy>
  <cp:revision>7</cp:revision>
  <dcterms:created xsi:type="dcterms:W3CDTF">2022-05-14T21:59:01Z</dcterms:created>
  <dcterms:modified xsi:type="dcterms:W3CDTF">2022-05-15T12:57:53Z</dcterms:modified>
</cp:coreProperties>
</file>